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63"/>
  </p:notesMasterIdLst>
  <p:handoutMasterIdLst>
    <p:handoutMasterId r:id="rId64"/>
  </p:handoutMasterIdLst>
  <p:sldIdLst>
    <p:sldId id="257" r:id="rId2"/>
    <p:sldId id="273" r:id="rId3"/>
    <p:sldId id="274" r:id="rId4"/>
    <p:sldId id="260" r:id="rId5"/>
    <p:sldId id="275" r:id="rId6"/>
    <p:sldId id="285" r:id="rId7"/>
    <p:sldId id="284" r:id="rId8"/>
    <p:sldId id="261" r:id="rId9"/>
    <p:sldId id="286" r:id="rId10"/>
    <p:sldId id="287" r:id="rId11"/>
    <p:sldId id="276" r:id="rId12"/>
    <p:sldId id="296" r:id="rId13"/>
    <p:sldId id="278" r:id="rId14"/>
    <p:sldId id="277" r:id="rId15"/>
    <p:sldId id="280" r:id="rId16"/>
    <p:sldId id="281" r:id="rId17"/>
    <p:sldId id="327" r:id="rId18"/>
    <p:sldId id="279" r:id="rId19"/>
    <p:sldId id="282" r:id="rId20"/>
    <p:sldId id="283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7" r:id="rId30"/>
    <p:sldId id="298" r:id="rId31"/>
    <p:sldId id="299" r:id="rId32"/>
    <p:sldId id="259" r:id="rId33"/>
    <p:sldId id="263" r:id="rId34"/>
    <p:sldId id="301" r:id="rId35"/>
    <p:sldId id="306" r:id="rId36"/>
    <p:sldId id="302" r:id="rId37"/>
    <p:sldId id="304" r:id="rId38"/>
    <p:sldId id="303" r:id="rId39"/>
    <p:sldId id="305" r:id="rId40"/>
    <p:sldId id="308" r:id="rId41"/>
    <p:sldId id="307" r:id="rId42"/>
    <p:sldId id="321" r:id="rId43"/>
    <p:sldId id="309" r:id="rId44"/>
    <p:sldId id="311" r:id="rId45"/>
    <p:sldId id="310" r:id="rId46"/>
    <p:sldId id="265" r:id="rId47"/>
    <p:sldId id="312" r:id="rId48"/>
    <p:sldId id="313" r:id="rId49"/>
    <p:sldId id="267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2" r:id="rId58"/>
    <p:sldId id="324" r:id="rId59"/>
    <p:sldId id="323" r:id="rId60"/>
    <p:sldId id="325" r:id="rId61"/>
    <p:sldId id="326" r:id="rId6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D900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0BCCE-0FA0-4FD7-B160-2036A67D2750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0D3F1-C97E-4C13-B922-7B7A8B0C3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83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1EDA6-1B72-4FAA-9A49-B242A7D6BCC0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9D31D-6D07-478A-9635-E78A8B81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4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21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5 - 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65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2 - Becky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54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Yea</a:t>
            </a:r>
            <a:r>
              <a:rPr lang="en-GB" baseline="0" smtClean="0"/>
              <a:t>r 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86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28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198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2 - Becky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018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Only identifying the verbs are required.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85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are required to identify the verbs and the their tense.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96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13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2 - 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90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</a:t>
            </a:r>
            <a:r>
              <a:rPr lang="en-GB" baseline="0" dirty="0" smtClean="0"/>
              <a:t> </a:t>
            </a:r>
            <a:r>
              <a:rPr lang="en-GB" baseline="0" dirty="0" smtClean="0"/>
              <a:t>4 - Becky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99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5 - 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23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3 - Becky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127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3 - Becky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2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3 - 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08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2 - 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0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6 - 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25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056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56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2 - 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82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Singular – Year 2; Plural – Year</a:t>
            </a:r>
            <a:r>
              <a:rPr lang="en-GB" baseline="0" dirty="0" smtClean="0"/>
              <a:t> 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6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Numbers are</a:t>
            </a:r>
            <a:r>
              <a:rPr lang="en-GB" baseline="0" dirty="0" smtClean="0"/>
              <a:t> determiners because they specify how many of the noun there are.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9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2 - Becky</a:t>
            </a:r>
            <a:endParaRPr lang="en-GB" dirty="0" smtClean="0"/>
          </a:p>
          <a:p>
            <a:r>
              <a:rPr lang="en-GB" dirty="0" smtClean="0"/>
              <a:t>What words</a:t>
            </a:r>
            <a:r>
              <a:rPr lang="en-GB" baseline="0" dirty="0" smtClean="0"/>
              <a:t> would you use to describe a house?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8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06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2 - 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Nouns</a:t>
            </a:r>
            <a:r>
              <a:rPr lang="en-GB" baseline="0" dirty="0" smtClean="0"/>
              <a:t> can be grouped into smaller categories e.g. proper, abstract, common etc. Children will not learn these, but they will learn that proper nouns require capital letters.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7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4 - 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4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5 - Robyn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D31D-6D07-478A-9635-E78A8B81986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3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64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17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41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34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0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46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88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02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92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97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6E7C1-88CE-4084-B970-9DC65D52E6B6}" type="datetimeFigureOut">
              <a:rPr lang="en-GB" smtClean="0"/>
              <a:t>15/09/2016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A493-819F-43E6-8C0B-05AB68CBF7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5926" y="1147141"/>
            <a:ext cx="7044743" cy="26650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38100">
                  <a:solidFill>
                    <a:srgbClr val="D9006B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rgbClr val="66FF33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SPaG/GaPS</a:t>
            </a:r>
            <a:endParaRPr lang="en-US" sz="5400" b="1" cap="none" spc="0" dirty="0">
              <a:ln w="38100">
                <a:solidFill>
                  <a:srgbClr val="D9006B"/>
                </a:solidFill>
                <a:prstDash val="solid"/>
              </a:ln>
              <a:solidFill>
                <a:srgbClr val="66FF33"/>
              </a:solidFill>
              <a:effectLst>
                <a:glow rad="101600">
                  <a:srgbClr val="66FF33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247" y="4533363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Spelling, Punctuation and Grammar</a:t>
            </a:r>
            <a:endParaRPr lang="en-GB" sz="5400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52" y="1056357"/>
            <a:ext cx="9786920" cy="2778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4" y="436728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4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790" y="785624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D9006B"/>
                </a:solidFill>
              </a:rPr>
              <a:t>P</a:t>
            </a:r>
            <a:r>
              <a:rPr lang="en-GB" sz="5400" dirty="0" smtClean="0">
                <a:solidFill>
                  <a:srgbClr val="D9006B"/>
                </a:solidFill>
              </a:rPr>
              <a:t>ronoun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679" y="1749560"/>
            <a:ext cx="10728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 pronoun replaces nouns to avoid repetition. 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7971" y="4302305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his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200035" y="5410199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this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6146" y="5425111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that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396681" y="3309282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her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3852" y="4838745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my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7539" y="3641164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she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435146" y="3269186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him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7910" y="4808814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these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0950" y="3381519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those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646" y="-19916"/>
            <a:ext cx="5116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Pronoun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4841" y="-15806"/>
            <a:ext cx="655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Possessive Pronoun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6178" y="5712142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mine</a:t>
            </a:r>
            <a:endParaRPr lang="en-GB" sz="54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8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53" y="1634597"/>
            <a:ext cx="9676807" cy="2991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264" y="436728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3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51" y="1425385"/>
            <a:ext cx="8945418" cy="258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4" y="436728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6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6625" y="324465"/>
            <a:ext cx="655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Relative Pronoun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11" y="1542762"/>
            <a:ext cx="11680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 relative pronoun is used to begin a description for a noun. 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221" y="3423273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66FF33"/>
                </a:solidFill>
              </a:rPr>
              <a:t>w</a:t>
            </a:r>
            <a:r>
              <a:rPr lang="en-GB" sz="5400" dirty="0" smtClean="0">
                <a:solidFill>
                  <a:srgbClr val="66FF33"/>
                </a:solidFill>
              </a:rPr>
              <a:t>ho, which, that, where, when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77" y="4659588"/>
            <a:ext cx="11680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It’s used to introduce a relative clause.</a:t>
            </a:r>
            <a:endParaRPr lang="en-GB" sz="5400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5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36" y="1710194"/>
            <a:ext cx="7962032" cy="2699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4" y="436728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7400" y="575187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Punctuation for Parenthesis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219" y="1778737"/>
            <a:ext cx="113279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Parenthesis is additional information inserted into a sentence as further explanation or an afterthought. 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7852" y="4909751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.    ,    ?    !    “”    ‘    :    ;    ()    -</a:t>
            </a:r>
            <a:endParaRPr lang="en-GB" sz="54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54" y="1219732"/>
            <a:ext cx="8786427" cy="4525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4" y="436728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4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080" y="457200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Noun Phrases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17" y="1836073"/>
            <a:ext cx="10747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 noun phrase is a group of words, in which the noun is the most important.</a:t>
            </a:r>
            <a:endParaRPr lang="en-GB" sz="5400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8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5331" y="1081547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66FF33"/>
                </a:solidFill>
              </a:rPr>
              <a:t>t</a:t>
            </a:r>
            <a:r>
              <a:rPr lang="en-GB" sz="5400" dirty="0" smtClean="0">
                <a:solidFill>
                  <a:srgbClr val="66FF33"/>
                </a:solidFill>
              </a:rPr>
              <a:t>he fox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5331" y="2354825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66FF33"/>
                </a:solidFill>
              </a:rPr>
              <a:t>t</a:t>
            </a:r>
            <a:r>
              <a:rPr lang="en-GB" sz="5400" dirty="0" smtClean="0">
                <a:solidFill>
                  <a:srgbClr val="66FF33"/>
                </a:solidFill>
              </a:rPr>
              <a:t>he gentle fox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5332" y="3637936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66FF33"/>
                </a:solidFill>
              </a:rPr>
              <a:t>t</a:t>
            </a:r>
            <a:r>
              <a:rPr lang="en-GB" sz="5400" dirty="0" smtClean="0">
                <a:solidFill>
                  <a:srgbClr val="66FF33"/>
                </a:solidFill>
              </a:rPr>
              <a:t>he gentle, caring fox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5332" y="4911214"/>
            <a:ext cx="8771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66FF33"/>
                </a:solidFill>
              </a:rPr>
              <a:t>t</a:t>
            </a:r>
            <a:r>
              <a:rPr lang="en-GB" sz="5400" dirty="0" smtClean="0">
                <a:solidFill>
                  <a:srgbClr val="66FF33"/>
                </a:solidFill>
              </a:rPr>
              <a:t>he gentle, caring fox with a heart of gold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5331" y="0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fox</a:t>
            </a:r>
            <a:endParaRPr lang="en-GB" sz="54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2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803" y="433312"/>
            <a:ext cx="11086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D9006B"/>
                </a:solidFill>
              </a:rPr>
              <a:t>D</a:t>
            </a:r>
            <a:r>
              <a:rPr lang="en-GB" sz="5400" dirty="0" smtClean="0">
                <a:solidFill>
                  <a:srgbClr val="D9006B"/>
                </a:solidFill>
              </a:rPr>
              <a:t>eterminer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681" y="1824576"/>
            <a:ext cx="10728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 determiner specifies whether a noun is known or unknown.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681" y="4046836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 (an), the, those, this, my, your</a:t>
            </a:r>
            <a:endParaRPr lang="en-GB" sz="5400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15" y="1671454"/>
            <a:ext cx="10519193" cy="2083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4" y="436728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0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5" y="392843"/>
            <a:ext cx="4288802" cy="6267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305" y="2351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One</a:t>
            </a:r>
            <a:endParaRPr lang="en-GB" dirty="0">
              <a:solidFill>
                <a:srgbClr val="D9006B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36979" y="3330054"/>
            <a:ext cx="2825087" cy="327546"/>
          </a:xfrm>
          <a:prstGeom prst="ellipse">
            <a:avLst/>
          </a:prstGeom>
          <a:noFill/>
          <a:ln w="38100">
            <a:solidFill>
              <a:srgbClr val="D9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 flipV="1">
            <a:off x="3562066" y="2333767"/>
            <a:ext cx="2606722" cy="1160060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34669" y="1836579"/>
            <a:ext cx="5718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D9006B"/>
                </a:solidFill>
              </a:rPr>
              <a:t>u</a:t>
            </a:r>
            <a:r>
              <a:rPr lang="en-GB" sz="3200" b="1" dirty="0" smtClean="0">
                <a:solidFill>
                  <a:srgbClr val="D9006B"/>
                </a:solidFill>
              </a:rPr>
              <a:t>sing some </a:t>
            </a:r>
            <a:r>
              <a:rPr lang="en-GB" sz="3200" b="1" u="sng" dirty="0" smtClean="0">
                <a:solidFill>
                  <a:srgbClr val="D9006B"/>
                </a:solidFill>
              </a:rPr>
              <a:t>expanded noun phrases</a:t>
            </a:r>
            <a:r>
              <a:rPr lang="en-GB" sz="3200" b="1" dirty="0" smtClean="0">
                <a:solidFill>
                  <a:srgbClr val="D9006B"/>
                </a:solidFill>
              </a:rPr>
              <a:t> to describe and specify</a:t>
            </a:r>
            <a:endParaRPr lang="en-GB" sz="3200" b="1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7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7" y="688713"/>
            <a:ext cx="4075859" cy="5939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367" y="31938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96036" y="4258101"/>
            <a:ext cx="3398292" cy="327547"/>
          </a:xfrm>
          <a:prstGeom prst="ellipse">
            <a:avLst/>
          </a:prstGeom>
          <a:noFill/>
          <a:ln w="38100">
            <a:solidFill>
              <a:srgbClr val="D9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30555" y="3002507"/>
            <a:ext cx="2088108" cy="1364777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8663" y="2115235"/>
            <a:ext cx="571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D9006B"/>
                </a:solidFill>
              </a:rPr>
              <a:t>u</a:t>
            </a:r>
            <a:r>
              <a:rPr lang="en-GB" sz="3200" b="1" dirty="0" smtClean="0">
                <a:solidFill>
                  <a:srgbClr val="D9006B"/>
                </a:solidFill>
              </a:rPr>
              <a:t>sing some </a:t>
            </a:r>
            <a:r>
              <a:rPr lang="en-GB" sz="3200" b="1" u="sng" dirty="0" smtClean="0">
                <a:solidFill>
                  <a:srgbClr val="D9006B"/>
                </a:solidFill>
              </a:rPr>
              <a:t>expanded noun phrases</a:t>
            </a:r>
            <a:r>
              <a:rPr lang="en-GB" sz="3200" b="1" dirty="0" smtClean="0">
                <a:solidFill>
                  <a:srgbClr val="D9006B"/>
                </a:solidFill>
              </a:rPr>
              <a:t> effectively to add detail, qualification and precision</a:t>
            </a:r>
            <a:endParaRPr lang="en-GB" sz="3200" b="1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75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080" y="457200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Verb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317" y="1836073"/>
            <a:ext cx="10747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 verb is a ‘doing word’. They can be classified by their tense: past, present or future.</a:t>
            </a:r>
            <a:endParaRPr lang="en-GB" sz="5400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46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61" y="1631587"/>
            <a:ext cx="7976036" cy="2189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367" y="31938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One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42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49" y="827897"/>
            <a:ext cx="8605467" cy="4358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367" y="31938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One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02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52" y="1149026"/>
            <a:ext cx="9278469" cy="4378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367" y="31938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49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080" y="457200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Adverb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317" y="1836073"/>
            <a:ext cx="10747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An adverb describes a verb. It usually tells us how, when or where.</a:t>
            </a:r>
            <a:endParaRPr lang="en-GB" sz="5400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40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44" y="234145"/>
            <a:ext cx="9142792" cy="64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1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19" y="1598246"/>
            <a:ext cx="10213663" cy="2632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367" y="31938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One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1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2" y="1567822"/>
            <a:ext cx="9664648" cy="2355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4" y="436728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92" y="1910861"/>
            <a:ext cx="9956453" cy="2306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367" y="31938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92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46" y="833645"/>
            <a:ext cx="8700196" cy="5335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367" y="31938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45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080" y="457200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Modal Verb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317" y="1836073"/>
            <a:ext cx="1074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 modal verb expresses certainty.</a:t>
            </a:r>
            <a:endParaRPr lang="en-GB" sz="5400" dirty="0">
              <a:solidFill>
                <a:srgbClr val="D9006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90" y="2926516"/>
            <a:ext cx="5922043" cy="3587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832" y="6329717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9399" y="710832"/>
            <a:ext cx="9808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D900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Prepositions/Preposition Phrases</a:t>
            </a:r>
            <a:endParaRPr lang="en-US" sz="5400" dirty="0" smtClean="0">
              <a:ln w="0"/>
              <a:solidFill>
                <a:srgbClr val="D9006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9038" y="2235986"/>
            <a:ext cx="90872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D900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preposition often describes a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rgbClr val="D900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location or direction. </a:t>
            </a:r>
            <a:endParaRPr lang="en-US" sz="5400" dirty="0" smtClean="0">
              <a:ln w="0"/>
              <a:solidFill>
                <a:srgbClr val="D9006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2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0" y="384153"/>
            <a:ext cx="4294224" cy="625765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7922" y="4121624"/>
            <a:ext cx="3739487" cy="436728"/>
          </a:xfrm>
          <a:prstGeom prst="ellipse">
            <a:avLst/>
          </a:prstGeom>
          <a:noFill/>
          <a:ln w="57150">
            <a:solidFill>
              <a:srgbClr val="D9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>
            <a:stCxn id="3" idx="6"/>
          </p:cNvCxnSpPr>
          <p:nvPr/>
        </p:nvCxnSpPr>
        <p:spPr>
          <a:xfrm flipV="1">
            <a:off x="4517409" y="3220872"/>
            <a:ext cx="1542197" cy="1119116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18663" y="2115235"/>
            <a:ext cx="571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D9006B"/>
                </a:solidFill>
              </a:rPr>
              <a:t>u</a:t>
            </a:r>
            <a:r>
              <a:rPr lang="en-GB" sz="3200" b="1" dirty="0" smtClean="0">
                <a:solidFill>
                  <a:srgbClr val="D9006B"/>
                </a:solidFill>
              </a:rPr>
              <a:t>sing </a:t>
            </a:r>
            <a:r>
              <a:rPr lang="en-GB" sz="3200" b="1" u="sng" dirty="0" smtClean="0">
                <a:solidFill>
                  <a:srgbClr val="D9006B"/>
                </a:solidFill>
              </a:rPr>
              <a:t>preposition phrases</a:t>
            </a:r>
            <a:r>
              <a:rPr lang="en-GB" sz="3200" b="1" dirty="0" smtClean="0">
                <a:solidFill>
                  <a:srgbClr val="D9006B"/>
                </a:solidFill>
              </a:rPr>
              <a:t> to add detail, qualification and precision</a:t>
            </a:r>
            <a:endParaRPr lang="en-GB" sz="3200" b="1" dirty="0">
              <a:solidFill>
                <a:srgbClr val="D9006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587" y="1482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56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20" y="1004777"/>
            <a:ext cx="9628909" cy="3758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68" y="16489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18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5225" y="342343"/>
            <a:ext cx="4017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D900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Conjunctions</a:t>
            </a:r>
          </a:p>
          <a:p>
            <a:pPr algn="ctr"/>
            <a:r>
              <a:rPr lang="en-US" sz="5400" dirty="0" smtClean="0">
                <a:ln w="0"/>
                <a:solidFill>
                  <a:srgbClr val="D900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(Connectives)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737" y="2261304"/>
            <a:ext cx="10728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 conjunction links two words or phrases together.</a:t>
            </a:r>
            <a:endParaRPr lang="en-GB" sz="5400" dirty="0">
              <a:solidFill>
                <a:srgbClr val="D9006B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681182" y="4015630"/>
            <a:ext cx="641445" cy="774734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085464" y="4015630"/>
            <a:ext cx="584578" cy="774734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86412" y="4790364"/>
            <a:ext cx="460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66FF33"/>
                </a:solidFill>
              </a:rPr>
              <a:t>c</a:t>
            </a:r>
            <a:r>
              <a:rPr lang="en-GB" sz="5400" dirty="0" smtClean="0">
                <a:solidFill>
                  <a:srgbClr val="66FF33"/>
                </a:solidFill>
              </a:rPr>
              <a:t>o-ordinating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4710" y="4790364"/>
            <a:ext cx="460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subordinating</a:t>
            </a:r>
            <a:endParaRPr lang="en-GB" sz="54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69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659" y="368489"/>
            <a:ext cx="460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66FF33"/>
                </a:solidFill>
              </a:rPr>
              <a:t>c</a:t>
            </a:r>
            <a:r>
              <a:rPr lang="en-GB" sz="5400" dirty="0" smtClean="0">
                <a:solidFill>
                  <a:srgbClr val="66FF33"/>
                </a:solidFill>
              </a:rPr>
              <a:t>o-ordinating</a:t>
            </a:r>
            <a:endParaRPr lang="en-GB" sz="5400" dirty="0">
              <a:solidFill>
                <a:srgbClr val="66FF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1187" y="368489"/>
            <a:ext cx="460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subordinating</a:t>
            </a:r>
            <a:endParaRPr lang="en-GB" sz="5400" dirty="0">
              <a:solidFill>
                <a:srgbClr val="66FF3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59355" y="368489"/>
            <a:ext cx="13649" cy="6141493"/>
          </a:xfrm>
          <a:prstGeom prst="line">
            <a:avLst/>
          </a:prstGeom>
          <a:ln w="57150">
            <a:solidFill>
              <a:srgbClr val="D9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7907" y="1247003"/>
            <a:ext cx="7516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D9006B"/>
                </a:solidFill>
              </a:rPr>
              <a:t>F</a:t>
            </a:r>
          </a:p>
          <a:p>
            <a:pPr algn="ctr"/>
            <a:r>
              <a:rPr lang="en-GB" sz="4800" dirty="0" smtClean="0">
                <a:solidFill>
                  <a:srgbClr val="D9006B"/>
                </a:solidFill>
              </a:rPr>
              <a:t>A</a:t>
            </a:r>
          </a:p>
          <a:p>
            <a:pPr algn="ctr"/>
            <a:r>
              <a:rPr lang="en-GB" sz="4800" dirty="0" smtClean="0">
                <a:solidFill>
                  <a:srgbClr val="D9006B"/>
                </a:solidFill>
              </a:rPr>
              <a:t>N</a:t>
            </a:r>
          </a:p>
          <a:p>
            <a:pPr algn="ctr"/>
            <a:r>
              <a:rPr lang="en-GB" sz="4800" dirty="0" smtClean="0">
                <a:solidFill>
                  <a:srgbClr val="D9006B"/>
                </a:solidFill>
              </a:rPr>
              <a:t>B</a:t>
            </a:r>
          </a:p>
          <a:p>
            <a:pPr algn="ctr"/>
            <a:r>
              <a:rPr lang="en-GB" sz="4800" dirty="0" smtClean="0">
                <a:solidFill>
                  <a:srgbClr val="D9006B"/>
                </a:solidFill>
              </a:rPr>
              <a:t>O</a:t>
            </a:r>
          </a:p>
          <a:p>
            <a:pPr algn="ctr"/>
            <a:r>
              <a:rPr lang="en-GB" sz="4800" dirty="0" smtClean="0">
                <a:solidFill>
                  <a:srgbClr val="D9006B"/>
                </a:solidFill>
              </a:rPr>
              <a:t>Y</a:t>
            </a:r>
          </a:p>
          <a:p>
            <a:pPr algn="ctr"/>
            <a:r>
              <a:rPr lang="en-GB" sz="4800" dirty="0">
                <a:solidFill>
                  <a:srgbClr val="D9006B"/>
                </a:solidFill>
              </a:rPr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6482" y="1414648"/>
            <a:ext cx="68136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D9006B"/>
                </a:solidFill>
              </a:rPr>
              <a:t>A</a:t>
            </a:r>
          </a:p>
          <a:p>
            <a:pPr algn="ctr"/>
            <a:endParaRPr lang="en-GB" sz="3200" dirty="0">
              <a:solidFill>
                <a:srgbClr val="D9006B"/>
              </a:solidFill>
            </a:endParaRPr>
          </a:p>
          <a:p>
            <a:pPr algn="ctr"/>
            <a:r>
              <a:rPr lang="en-GB" sz="3200" dirty="0" smtClean="0">
                <a:solidFill>
                  <a:srgbClr val="D9006B"/>
                </a:solidFill>
              </a:rPr>
              <a:t>W</a:t>
            </a:r>
          </a:p>
          <a:p>
            <a:pPr algn="ctr"/>
            <a:r>
              <a:rPr lang="en-GB" sz="3200" dirty="0" smtClean="0">
                <a:solidFill>
                  <a:srgbClr val="D9006B"/>
                </a:solidFill>
              </a:rPr>
              <a:t>I</a:t>
            </a:r>
          </a:p>
          <a:p>
            <a:pPr algn="ctr"/>
            <a:r>
              <a:rPr lang="en-GB" sz="3200" dirty="0" smtClean="0">
                <a:solidFill>
                  <a:srgbClr val="D9006B"/>
                </a:solidFill>
              </a:rPr>
              <a:t>T</a:t>
            </a:r>
          </a:p>
          <a:p>
            <a:pPr algn="ctr"/>
            <a:r>
              <a:rPr lang="en-GB" sz="3200" dirty="0" smtClean="0">
                <a:solidFill>
                  <a:srgbClr val="D9006B"/>
                </a:solidFill>
              </a:rPr>
              <a:t>E</a:t>
            </a:r>
          </a:p>
          <a:p>
            <a:pPr algn="ctr"/>
            <a:endParaRPr lang="en-GB" sz="3200" dirty="0">
              <a:solidFill>
                <a:srgbClr val="D9006B"/>
              </a:solidFill>
            </a:endParaRPr>
          </a:p>
          <a:p>
            <a:pPr algn="ctr"/>
            <a:r>
              <a:rPr lang="en-GB" sz="3200" dirty="0" smtClean="0">
                <a:solidFill>
                  <a:srgbClr val="D9006B"/>
                </a:solidFill>
              </a:rPr>
              <a:t>B</a:t>
            </a:r>
          </a:p>
          <a:p>
            <a:pPr algn="ctr"/>
            <a:r>
              <a:rPr lang="en-GB" sz="3200" dirty="0" smtClean="0">
                <a:solidFill>
                  <a:srgbClr val="D9006B"/>
                </a:solidFill>
              </a:rPr>
              <a:t>U</a:t>
            </a:r>
          </a:p>
          <a:p>
            <a:pPr algn="ctr"/>
            <a:r>
              <a:rPr lang="en-GB" sz="3200" dirty="0" smtClean="0">
                <a:solidFill>
                  <a:srgbClr val="D9006B"/>
                </a:solidFill>
              </a:rPr>
              <a:t>S</a:t>
            </a:r>
          </a:p>
          <a:p>
            <a:pPr algn="ctr"/>
            <a:endParaRPr lang="en-GB" sz="3600" dirty="0" smtClean="0">
              <a:solidFill>
                <a:srgbClr val="D9006B"/>
              </a:solidFill>
            </a:endParaRPr>
          </a:p>
          <a:p>
            <a:pPr algn="ctr"/>
            <a:endParaRPr lang="en-GB" sz="6000" dirty="0">
              <a:solidFill>
                <a:srgbClr val="D9006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1997" y="1247003"/>
            <a:ext cx="13447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66FF33"/>
                </a:solidFill>
              </a:rPr>
              <a:t>or</a:t>
            </a:r>
          </a:p>
          <a:p>
            <a:r>
              <a:rPr lang="en-GB" sz="4800" dirty="0" err="1" smtClean="0">
                <a:solidFill>
                  <a:srgbClr val="66FF33"/>
                </a:solidFill>
              </a:rPr>
              <a:t>nd</a:t>
            </a:r>
            <a:endParaRPr lang="en-GB" sz="4800" dirty="0" smtClean="0">
              <a:solidFill>
                <a:srgbClr val="66FF33"/>
              </a:solidFill>
            </a:endParaRPr>
          </a:p>
          <a:p>
            <a:r>
              <a:rPr lang="en-GB" sz="4800" dirty="0" smtClean="0">
                <a:solidFill>
                  <a:srgbClr val="66FF33"/>
                </a:solidFill>
              </a:rPr>
              <a:t>or</a:t>
            </a:r>
          </a:p>
          <a:p>
            <a:r>
              <a:rPr lang="en-GB" sz="4800" dirty="0" err="1" smtClean="0">
                <a:solidFill>
                  <a:srgbClr val="66FF33"/>
                </a:solidFill>
              </a:rPr>
              <a:t>ut</a:t>
            </a:r>
            <a:endParaRPr lang="en-GB" sz="4800" dirty="0" smtClean="0">
              <a:solidFill>
                <a:srgbClr val="66FF33"/>
              </a:solidFill>
            </a:endParaRPr>
          </a:p>
          <a:p>
            <a:r>
              <a:rPr lang="en-GB" sz="4800" dirty="0">
                <a:solidFill>
                  <a:srgbClr val="66FF33"/>
                </a:solidFill>
              </a:rPr>
              <a:t>r</a:t>
            </a:r>
            <a:endParaRPr lang="en-GB" sz="4800" dirty="0" smtClean="0">
              <a:solidFill>
                <a:srgbClr val="66FF33"/>
              </a:solidFill>
            </a:endParaRPr>
          </a:p>
          <a:p>
            <a:r>
              <a:rPr lang="en-GB" sz="4800" dirty="0" smtClean="0">
                <a:solidFill>
                  <a:srgbClr val="66FF33"/>
                </a:solidFill>
              </a:rPr>
              <a:t>et</a:t>
            </a:r>
          </a:p>
          <a:p>
            <a:r>
              <a:rPr lang="en-GB" sz="4800" dirty="0" smtClean="0">
                <a:solidFill>
                  <a:srgbClr val="66FF33"/>
                </a:solidFill>
              </a:rPr>
              <a:t>o</a:t>
            </a:r>
            <a:endParaRPr lang="en-GB" sz="4800" dirty="0">
              <a:solidFill>
                <a:srgbClr val="66FF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1064" y="1414648"/>
            <a:ext cx="35291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66FF33"/>
                </a:solidFill>
              </a:rPr>
              <a:t>lthough</a:t>
            </a:r>
            <a:r>
              <a:rPr lang="en-GB" sz="3200" dirty="0" smtClean="0">
                <a:solidFill>
                  <a:srgbClr val="66FF33"/>
                </a:solidFill>
              </a:rPr>
              <a:t>, </a:t>
            </a:r>
            <a:r>
              <a:rPr lang="en-GB" sz="3200" dirty="0" smtClean="0">
                <a:solidFill>
                  <a:srgbClr val="D9006B"/>
                </a:solidFill>
              </a:rPr>
              <a:t>a</a:t>
            </a:r>
            <a:r>
              <a:rPr lang="en-GB" sz="3200" dirty="0" smtClean="0">
                <a:solidFill>
                  <a:srgbClr val="66FF33"/>
                </a:solidFill>
              </a:rPr>
              <a:t>s, </a:t>
            </a:r>
            <a:r>
              <a:rPr lang="en-GB" sz="3200" dirty="0" smtClean="0">
                <a:solidFill>
                  <a:srgbClr val="D9006B"/>
                </a:solidFill>
              </a:rPr>
              <a:t>a</a:t>
            </a:r>
            <a:r>
              <a:rPr lang="en-GB" sz="3200" dirty="0" smtClean="0">
                <a:solidFill>
                  <a:srgbClr val="66FF33"/>
                </a:solidFill>
              </a:rPr>
              <a:t>fter</a:t>
            </a:r>
          </a:p>
          <a:p>
            <a:endParaRPr lang="en-GB" sz="3200" dirty="0">
              <a:solidFill>
                <a:srgbClr val="66FF33"/>
              </a:solidFill>
            </a:endParaRPr>
          </a:p>
          <a:p>
            <a:r>
              <a:rPr lang="en-GB" sz="3200" dirty="0" err="1" smtClean="0">
                <a:solidFill>
                  <a:srgbClr val="D9006B"/>
                </a:solidFill>
              </a:rPr>
              <a:t>H</a:t>
            </a:r>
            <a:r>
              <a:rPr lang="en-GB" sz="3200" dirty="0" err="1" smtClean="0">
                <a:solidFill>
                  <a:srgbClr val="66FF33"/>
                </a:solidFill>
              </a:rPr>
              <a:t>ile</a:t>
            </a:r>
            <a:r>
              <a:rPr lang="en-GB" sz="3200" dirty="0" smtClean="0">
                <a:solidFill>
                  <a:srgbClr val="66FF33"/>
                </a:solidFill>
              </a:rPr>
              <a:t>, </a:t>
            </a:r>
            <a:r>
              <a:rPr lang="en-GB" sz="3200" dirty="0" smtClean="0">
                <a:solidFill>
                  <a:srgbClr val="D9006B"/>
                </a:solidFill>
              </a:rPr>
              <a:t>w</a:t>
            </a:r>
            <a:r>
              <a:rPr lang="en-GB" sz="3200" dirty="0" smtClean="0">
                <a:solidFill>
                  <a:srgbClr val="66FF33"/>
                </a:solidFill>
              </a:rPr>
              <a:t>hen, </a:t>
            </a:r>
            <a:r>
              <a:rPr lang="en-GB" sz="3200" dirty="0" smtClean="0">
                <a:solidFill>
                  <a:srgbClr val="D9006B"/>
                </a:solidFill>
              </a:rPr>
              <a:t>w</a:t>
            </a:r>
            <a:r>
              <a:rPr lang="en-GB" sz="3200" dirty="0" smtClean="0">
                <a:solidFill>
                  <a:srgbClr val="66FF33"/>
                </a:solidFill>
              </a:rPr>
              <a:t>hich</a:t>
            </a:r>
          </a:p>
          <a:p>
            <a:r>
              <a:rPr lang="en-GB" sz="3200" dirty="0" smtClean="0">
                <a:solidFill>
                  <a:srgbClr val="66FF33"/>
                </a:solidFill>
              </a:rPr>
              <a:t>f, </a:t>
            </a:r>
            <a:r>
              <a:rPr lang="en-GB" sz="3200" dirty="0" smtClean="0">
                <a:solidFill>
                  <a:srgbClr val="D9006B"/>
                </a:solidFill>
              </a:rPr>
              <a:t>i</a:t>
            </a:r>
            <a:r>
              <a:rPr lang="en-GB" sz="3200" dirty="0" smtClean="0">
                <a:solidFill>
                  <a:srgbClr val="66FF33"/>
                </a:solidFill>
              </a:rPr>
              <a:t>n order that</a:t>
            </a:r>
          </a:p>
          <a:p>
            <a:r>
              <a:rPr lang="en-GB" sz="3200" dirty="0" err="1" smtClean="0">
                <a:solidFill>
                  <a:srgbClr val="66FF33"/>
                </a:solidFill>
              </a:rPr>
              <a:t>hough</a:t>
            </a:r>
            <a:r>
              <a:rPr lang="en-GB" sz="3200" dirty="0" smtClean="0">
                <a:solidFill>
                  <a:srgbClr val="66FF33"/>
                </a:solidFill>
              </a:rPr>
              <a:t>, </a:t>
            </a:r>
            <a:r>
              <a:rPr lang="en-GB" sz="3200" dirty="0" smtClean="0">
                <a:solidFill>
                  <a:srgbClr val="D9006B"/>
                </a:solidFill>
              </a:rPr>
              <a:t>t</a:t>
            </a:r>
            <a:r>
              <a:rPr lang="en-GB" sz="3200" dirty="0" smtClean="0">
                <a:solidFill>
                  <a:srgbClr val="66FF33"/>
                </a:solidFill>
              </a:rPr>
              <a:t>hat</a:t>
            </a:r>
          </a:p>
          <a:p>
            <a:r>
              <a:rPr lang="en-GB" sz="3200" dirty="0" err="1" smtClean="0">
                <a:solidFill>
                  <a:srgbClr val="66FF33"/>
                </a:solidFill>
              </a:rPr>
              <a:t>ven</a:t>
            </a:r>
            <a:r>
              <a:rPr lang="en-GB" sz="3200" dirty="0" smtClean="0">
                <a:solidFill>
                  <a:srgbClr val="66FF33"/>
                </a:solidFill>
              </a:rPr>
              <a:t> though, </a:t>
            </a:r>
            <a:r>
              <a:rPr lang="en-GB" sz="3200" dirty="0" smtClean="0">
                <a:solidFill>
                  <a:srgbClr val="D9006B"/>
                </a:solidFill>
              </a:rPr>
              <a:t>e</a:t>
            </a:r>
            <a:r>
              <a:rPr lang="en-GB" sz="3200" dirty="0" smtClean="0">
                <a:solidFill>
                  <a:srgbClr val="66FF33"/>
                </a:solidFill>
              </a:rPr>
              <a:t>ven if</a:t>
            </a:r>
            <a:endParaRPr lang="en-GB" sz="3200" dirty="0">
              <a:solidFill>
                <a:srgbClr val="66FF33"/>
              </a:solidFill>
            </a:endParaRPr>
          </a:p>
          <a:p>
            <a:endParaRPr lang="en-GB" sz="3200" dirty="0" smtClean="0">
              <a:solidFill>
                <a:srgbClr val="66FF33"/>
              </a:solidFill>
            </a:endParaRPr>
          </a:p>
          <a:p>
            <a:r>
              <a:rPr lang="en-GB" sz="3200" dirty="0" err="1" smtClean="0">
                <a:solidFill>
                  <a:srgbClr val="66FF33"/>
                </a:solidFill>
              </a:rPr>
              <a:t>ecause</a:t>
            </a:r>
            <a:r>
              <a:rPr lang="en-GB" sz="3200" dirty="0" smtClean="0">
                <a:solidFill>
                  <a:srgbClr val="66FF33"/>
                </a:solidFill>
              </a:rPr>
              <a:t>, </a:t>
            </a:r>
            <a:r>
              <a:rPr lang="en-GB" sz="3200" dirty="0" smtClean="0">
                <a:solidFill>
                  <a:srgbClr val="D9006B"/>
                </a:solidFill>
              </a:rPr>
              <a:t>b</a:t>
            </a:r>
            <a:r>
              <a:rPr lang="en-GB" sz="3200" dirty="0" smtClean="0">
                <a:solidFill>
                  <a:srgbClr val="66FF33"/>
                </a:solidFill>
              </a:rPr>
              <a:t>efore</a:t>
            </a:r>
          </a:p>
          <a:p>
            <a:r>
              <a:rPr lang="en-GB" sz="3200" dirty="0" err="1" smtClean="0">
                <a:solidFill>
                  <a:srgbClr val="66FF33"/>
                </a:solidFill>
              </a:rPr>
              <a:t>ntil</a:t>
            </a:r>
            <a:r>
              <a:rPr lang="en-GB" sz="3200" dirty="0" smtClean="0">
                <a:solidFill>
                  <a:srgbClr val="66FF33"/>
                </a:solidFill>
              </a:rPr>
              <a:t>, </a:t>
            </a:r>
            <a:r>
              <a:rPr lang="en-GB" sz="3200" dirty="0" smtClean="0">
                <a:solidFill>
                  <a:srgbClr val="D9006B"/>
                </a:solidFill>
              </a:rPr>
              <a:t>u</a:t>
            </a:r>
            <a:r>
              <a:rPr lang="en-GB" sz="3200" dirty="0" smtClean="0">
                <a:solidFill>
                  <a:srgbClr val="66FF33"/>
                </a:solidFill>
              </a:rPr>
              <a:t>nless</a:t>
            </a:r>
          </a:p>
          <a:p>
            <a:r>
              <a:rPr lang="en-GB" sz="3200" dirty="0" err="1" smtClean="0">
                <a:solidFill>
                  <a:srgbClr val="66FF33"/>
                </a:solidFill>
              </a:rPr>
              <a:t>ince</a:t>
            </a:r>
            <a:endParaRPr lang="en-GB" sz="3200" dirty="0" smtClean="0">
              <a:solidFill>
                <a:srgbClr val="66FF33"/>
              </a:solidFill>
            </a:endParaRPr>
          </a:p>
          <a:p>
            <a:pPr algn="ctr"/>
            <a:endParaRPr lang="en-GB" sz="3600" dirty="0" smtClean="0">
              <a:solidFill>
                <a:srgbClr val="D9006B"/>
              </a:solidFill>
            </a:endParaRPr>
          </a:p>
          <a:p>
            <a:pPr algn="ctr"/>
            <a:endParaRPr lang="en-GB" sz="6000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55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0" y="318741"/>
            <a:ext cx="4361821" cy="6373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770" y="18490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One</a:t>
            </a:r>
            <a:endParaRPr lang="en-GB" dirty="0">
              <a:solidFill>
                <a:srgbClr val="D9006B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4149" y="3657600"/>
            <a:ext cx="4012442" cy="245660"/>
          </a:xfrm>
          <a:prstGeom prst="ellipse">
            <a:avLst/>
          </a:prstGeom>
          <a:noFill/>
          <a:ln w="57150">
            <a:solidFill>
              <a:srgbClr val="D9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26591" y="2634018"/>
            <a:ext cx="1542197" cy="1119116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7845" y="1528381"/>
            <a:ext cx="571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D9006B"/>
                </a:solidFill>
              </a:rPr>
              <a:t>u</a:t>
            </a:r>
            <a:r>
              <a:rPr lang="en-GB" sz="3200" b="1" dirty="0" smtClean="0">
                <a:solidFill>
                  <a:srgbClr val="D9006B"/>
                </a:solidFill>
              </a:rPr>
              <a:t>sing co-ordination (or/and/but) and some subordination (when/if/that/because)</a:t>
            </a:r>
            <a:endParaRPr lang="en-GB" sz="3200" b="1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0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9" y="650105"/>
            <a:ext cx="4130450" cy="6019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129" y="280773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3206" y="1815152"/>
            <a:ext cx="2483893" cy="368490"/>
          </a:xfrm>
          <a:prstGeom prst="ellipse">
            <a:avLst/>
          </a:prstGeom>
          <a:noFill/>
          <a:ln w="57150">
            <a:solidFill>
              <a:srgbClr val="D9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>
            <a:stCxn id="4" idx="6"/>
          </p:cNvCxnSpPr>
          <p:nvPr/>
        </p:nvCxnSpPr>
        <p:spPr>
          <a:xfrm>
            <a:off x="3057099" y="1999397"/>
            <a:ext cx="3111689" cy="634621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02552" y="2095409"/>
            <a:ext cx="5718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D9006B"/>
                </a:solidFill>
              </a:rPr>
              <a:t>u</a:t>
            </a:r>
            <a:r>
              <a:rPr lang="en-GB" sz="3200" b="1" dirty="0" smtClean="0">
                <a:solidFill>
                  <a:srgbClr val="D9006B"/>
                </a:solidFill>
              </a:rPr>
              <a:t>sing co-ordinating and subordinating conjunctions</a:t>
            </a:r>
            <a:endParaRPr lang="en-GB" sz="3200" b="1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3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790" y="462808"/>
            <a:ext cx="1132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D9006B"/>
                </a:solidFill>
              </a:rPr>
              <a:t>A</a:t>
            </a:r>
            <a:r>
              <a:rPr lang="en-GB" sz="5400" dirty="0" smtClean="0">
                <a:solidFill>
                  <a:srgbClr val="D9006B"/>
                </a:solidFill>
              </a:rPr>
              <a:t>djective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790" y="1868821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An adjective describes a noun.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790" y="4066330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house</a:t>
            </a:r>
            <a:endParaRPr lang="en-GB" sz="54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8" y="983428"/>
            <a:ext cx="9723151" cy="4257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730" y="277797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72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24" y="957958"/>
            <a:ext cx="9288155" cy="4419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730" y="277797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40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90" y="901441"/>
            <a:ext cx="9099237" cy="4530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730" y="277797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55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080" y="457200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Subordinate Clause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317" y="1645004"/>
            <a:ext cx="10747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5400" dirty="0" smtClean="0">
                <a:solidFill>
                  <a:srgbClr val="D9006B"/>
                </a:solidFill>
              </a:rPr>
              <a:t>A subordinate clause is a clause which is subordinate to another part of the sentence. It is introduced using a subordinating conjunction. 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287" y="5509595"/>
            <a:ext cx="11517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5400" dirty="0">
                <a:solidFill>
                  <a:srgbClr val="66FF33"/>
                </a:solidFill>
              </a:rPr>
              <a:t>s</a:t>
            </a:r>
            <a:r>
              <a:rPr lang="en-GB" sz="5400" dirty="0" smtClean="0">
                <a:solidFill>
                  <a:srgbClr val="66FF33"/>
                </a:solidFill>
              </a:rPr>
              <a:t>ubordinate: lowly, minor, inferior, lesser </a:t>
            </a:r>
            <a:endParaRPr lang="en-GB" sz="54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8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6" y="571428"/>
            <a:ext cx="10837361" cy="4914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730" y="277797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50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97" y="1370428"/>
            <a:ext cx="9472894" cy="3529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4611" y="4674358"/>
            <a:ext cx="8771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Relative clauses are always subordinate.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730" y="277797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88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195" y="355990"/>
            <a:ext cx="3589894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rgbClr val="D900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Statement </a:t>
            </a:r>
          </a:p>
          <a:p>
            <a:endParaRPr lang="en-US" sz="5400" b="0" cap="none" spc="0" dirty="0" smtClean="0">
              <a:ln w="0"/>
              <a:solidFill>
                <a:srgbClr val="D9006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 smtClean="0">
                <a:ln w="0"/>
                <a:solidFill>
                  <a:srgbClr val="D900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 </a:t>
            </a:r>
          </a:p>
          <a:p>
            <a:endParaRPr lang="en-US" sz="5400" dirty="0" smtClean="0">
              <a:ln w="0"/>
              <a:solidFill>
                <a:srgbClr val="D9006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 smtClean="0">
                <a:ln w="0"/>
                <a:solidFill>
                  <a:srgbClr val="D900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Exclamation</a:t>
            </a:r>
          </a:p>
          <a:p>
            <a:endParaRPr lang="en-US" sz="5400" dirty="0" smtClean="0">
              <a:ln w="0"/>
              <a:solidFill>
                <a:srgbClr val="D9006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 smtClean="0">
                <a:ln w="0"/>
                <a:solidFill>
                  <a:srgbClr val="D900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89" y="956492"/>
            <a:ext cx="7498626" cy="4216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0279" y="471575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721" y="25321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One</a:t>
            </a:r>
            <a:endParaRPr lang="en-GB" dirty="0">
              <a:solidFill>
                <a:srgbClr val="D9006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62" y="1134638"/>
            <a:ext cx="5509639" cy="4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5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5" y="332270"/>
            <a:ext cx="4279935" cy="6254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5" y="147604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One</a:t>
            </a:r>
            <a:endParaRPr lang="en-GB" dirty="0">
              <a:solidFill>
                <a:srgbClr val="D9006B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3206" y="3002507"/>
            <a:ext cx="3521122" cy="456918"/>
          </a:xfrm>
          <a:prstGeom prst="ellipse">
            <a:avLst/>
          </a:prstGeom>
          <a:noFill/>
          <a:ln w="57150">
            <a:solidFill>
              <a:srgbClr val="D9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094328" y="2634018"/>
            <a:ext cx="2074460" cy="586854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7845" y="1528381"/>
            <a:ext cx="5718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D9006B"/>
                </a:solidFill>
              </a:rPr>
              <a:t>u</a:t>
            </a:r>
            <a:r>
              <a:rPr lang="en-GB" sz="3200" b="1" dirty="0" smtClean="0">
                <a:solidFill>
                  <a:srgbClr val="D9006B"/>
                </a:solidFill>
              </a:rPr>
              <a:t>sing sentence with different forms in their writing (statements, questions, exclamations and commands)</a:t>
            </a:r>
            <a:endParaRPr lang="en-GB" sz="3200" b="1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12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0206" y="566382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Colon (</a:t>
            </a:r>
            <a:r>
              <a:rPr lang="en-GB" sz="5400" dirty="0" smtClean="0">
                <a:solidFill>
                  <a:srgbClr val="D9006B"/>
                </a:solidFill>
                <a:sym typeface="Wingdings" panose="05000000000000000000" pitchFamily="2" charset="2"/>
              </a:rPr>
              <a:t>:) vs. Semi-Colon (;)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81" y="1489712"/>
            <a:ext cx="113059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5400" dirty="0" smtClean="0">
                <a:solidFill>
                  <a:srgbClr val="D9006B"/>
                </a:solidFill>
              </a:rPr>
              <a:t>A colon (</a:t>
            </a:r>
            <a:r>
              <a:rPr lang="en-GB" sz="5400" dirty="0" smtClean="0">
                <a:solidFill>
                  <a:srgbClr val="D9006B"/>
                </a:solidFill>
                <a:sym typeface="Wingdings" panose="05000000000000000000" pitchFamily="2" charset="2"/>
              </a:rPr>
              <a:t>:) is used to provide a pause, before introducing related information. </a:t>
            </a:r>
          </a:p>
          <a:p>
            <a:pPr algn="ctr"/>
            <a:r>
              <a:rPr lang="en-GB" sz="5400" b="1" dirty="0" smtClean="0">
                <a:solidFill>
                  <a:srgbClr val="66FF33"/>
                </a:solidFill>
                <a:sym typeface="Wingdings" panose="05000000000000000000" pitchFamily="2" charset="2"/>
              </a:rPr>
              <a:t>It is often used to introduce a list.</a:t>
            </a:r>
          </a:p>
          <a:p>
            <a:pPr algn="just"/>
            <a:r>
              <a:rPr lang="en-GB" sz="5400" dirty="0" smtClean="0">
                <a:solidFill>
                  <a:srgbClr val="66FF33"/>
                </a:solidFill>
                <a:sym typeface="Wingdings" panose="05000000000000000000" pitchFamily="2" charset="2"/>
              </a:rPr>
              <a:t>To make the perfect jam sandwich, you will need three things: bread, jam and butter.</a:t>
            </a:r>
            <a:r>
              <a:rPr lang="en-GB" sz="5400" dirty="0" smtClean="0">
                <a:solidFill>
                  <a:srgbClr val="D9006B"/>
                </a:solidFill>
                <a:sym typeface="Wingdings" panose="05000000000000000000" pitchFamily="2" charset="2"/>
              </a:rPr>
              <a:t> </a:t>
            </a:r>
            <a:endParaRPr lang="en-GB" sz="5400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37" y="900740"/>
            <a:ext cx="5720153" cy="4851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4" y="436728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One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324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0206" y="225188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Colon (</a:t>
            </a:r>
            <a:r>
              <a:rPr lang="en-GB" sz="5400" dirty="0" smtClean="0">
                <a:solidFill>
                  <a:srgbClr val="D9006B"/>
                </a:solidFill>
                <a:sym typeface="Wingdings" panose="05000000000000000000" pitchFamily="2" charset="2"/>
              </a:rPr>
              <a:t>:) vs. Semi-Colon (;)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728" y="1148518"/>
            <a:ext cx="114641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5400" dirty="0" smtClean="0">
                <a:solidFill>
                  <a:srgbClr val="D9006B"/>
                </a:solidFill>
              </a:rPr>
              <a:t>A colon (</a:t>
            </a:r>
            <a:r>
              <a:rPr lang="en-GB" sz="5400" dirty="0" smtClean="0">
                <a:solidFill>
                  <a:srgbClr val="D9006B"/>
                </a:solidFill>
                <a:sym typeface="Wingdings" panose="05000000000000000000" pitchFamily="2" charset="2"/>
              </a:rPr>
              <a:t>:) is used to provide a pause, before introducing related information. </a:t>
            </a:r>
          </a:p>
          <a:p>
            <a:pPr algn="ctr"/>
            <a:r>
              <a:rPr lang="en-GB" sz="5400" b="1" dirty="0" smtClean="0">
                <a:solidFill>
                  <a:srgbClr val="66FF33"/>
                </a:solidFill>
                <a:sym typeface="Wingdings" panose="05000000000000000000" pitchFamily="2" charset="2"/>
              </a:rPr>
              <a:t>It can also be used to introduce a definition or explanation of something.</a:t>
            </a:r>
          </a:p>
          <a:p>
            <a:pPr algn="ctr"/>
            <a:r>
              <a:rPr lang="en-GB" sz="5400" dirty="0" smtClean="0">
                <a:solidFill>
                  <a:srgbClr val="66FF33"/>
                </a:solidFill>
                <a:sym typeface="Wingdings" panose="05000000000000000000" pitchFamily="2" charset="2"/>
              </a:rPr>
              <a:t>I know how I’m going to handle this: I’m going to hide!</a:t>
            </a:r>
          </a:p>
          <a:p>
            <a:pPr algn="just"/>
            <a:endParaRPr lang="en-GB" sz="5400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0206" y="225188"/>
            <a:ext cx="877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Colon (</a:t>
            </a:r>
            <a:r>
              <a:rPr lang="en-GB" sz="5400" dirty="0" smtClean="0">
                <a:solidFill>
                  <a:srgbClr val="D9006B"/>
                </a:solidFill>
                <a:sym typeface="Wingdings" panose="05000000000000000000" pitchFamily="2" charset="2"/>
              </a:rPr>
              <a:t>:) vs. Semi-Colon (;)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078" y="1653486"/>
            <a:ext cx="11464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dirty="0" smtClean="0">
                <a:solidFill>
                  <a:srgbClr val="D9006B"/>
                </a:solidFill>
              </a:rPr>
              <a:t>A semi-colon (;) is used to join together two clauses, which could be separate </a:t>
            </a:r>
            <a:r>
              <a:rPr lang="en-GB" sz="4800" dirty="0" smtClean="0">
                <a:solidFill>
                  <a:srgbClr val="D9006B"/>
                </a:solidFill>
              </a:rPr>
              <a:t>sentences, </a:t>
            </a:r>
            <a:r>
              <a:rPr lang="en-GB" sz="4800" dirty="0" smtClean="0">
                <a:solidFill>
                  <a:srgbClr val="D9006B"/>
                </a:solidFill>
              </a:rPr>
              <a:t>but are closely related to one another.</a:t>
            </a:r>
          </a:p>
          <a:p>
            <a:pPr algn="ctr"/>
            <a:r>
              <a:rPr lang="en-GB" sz="4800" dirty="0" smtClean="0">
                <a:solidFill>
                  <a:srgbClr val="66FF33"/>
                </a:solidFill>
                <a:sym typeface="Wingdings" panose="05000000000000000000" pitchFamily="2" charset="2"/>
              </a:rPr>
              <a:t>John calls it football; Sam calls it soccer.</a:t>
            </a:r>
          </a:p>
          <a:p>
            <a:pPr algn="just"/>
            <a:r>
              <a:rPr lang="en-GB" sz="4800" dirty="0" smtClean="0">
                <a:solidFill>
                  <a:srgbClr val="D9006B"/>
                </a:solidFill>
              </a:rPr>
              <a:t>It’s used to make the reader think about the relationship between the two clauses.</a:t>
            </a:r>
            <a:endParaRPr lang="en-GB" sz="4800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8" y="418858"/>
            <a:ext cx="4307871" cy="6277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5" y="147604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28299" y="4488072"/>
            <a:ext cx="2579426" cy="456918"/>
          </a:xfrm>
          <a:prstGeom prst="ellipse">
            <a:avLst/>
          </a:prstGeom>
          <a:noFill/>
          <a:ln w="57150">
            <a:solidFill>
              <a:srgbClr val="D9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094328" y="2634018"/>
            <a:ext cx="2074460" cy="586854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68788" y="2095409"/>
            <a:ext cx="5718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D9006B"/>
                </a:solidFill>
              </a:rPr>
              <a:t>m</a:t>
            </a:r>
            <a:r>
              <a:rPr lang="en-GB" sz="3200" b="1" dirty="0" smtClean="0">
                <a:solidFill>
                  <a:srgbClr val="D9006B"/>
                </a:solidFill>
              </a:rPr>
              <a:t>aking some correct use of colons and semi-colons</a:t>
            </a:r>
            <a:endParaRPr lang="en-GB" sz="3200" b="1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14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99" y="1029406"/>
            <a:ext cx="9057013" cy="4238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5" y="147604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9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3" y="1653750"/>
            <a:ext cx="10632195" cy="2577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5" y="147604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702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7" y="1223882"/>
            <a:ext cx="10811645" cy="345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5" y="147604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212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4421" y="320722"/>
            <a:ext cx="9494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Apostrophes (‘) for Contraction </a:t>
            </a:r>
            <a:endParaRPr lang="en-GB" sz="5400" dirty="0">
              <a:solidFill>
                <a:srgbClr val="D9006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03" y="2338705"/>
            <a:ext cx="9094566" cy="2478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065" y="147604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One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977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62" y="1117980"/>
            <a:ext cx="9201914" cy="4163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5" y="147604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88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4421" y="320722"/>
            <a:ext cx="9494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Apostrophes (‘) for Possession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065" y="147604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01" y="1417170"/>
            <a:ext cx="8087660" cy="487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621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2" y="1591187"/>
            <a:ext cx="11483959" cy="30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5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98" y="709631"/>
            <a:ext cx="7174897" cy="5186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4" y="436728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One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933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37" y="903366"/>
            <a:ext cx="10248887" cy="48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08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761" y="457200"/>
            <a:ext cx="94947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Handouts</a:t>
            </a:r>
          </a:p>
          <a:p>
            <a:pPr algn="ctr"/>
            <a:endParaRPr lang="en-GB" sz="5400" dirty="0" smtClean="0">
              <a:solidFill>
                <a:srgbClr val="D9006B"/>
              </a:solidFill>
            </a:endParaRPr>
          </a:p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Presentation Slides</a:t>
            </a:r>
          </a:p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Spelling Lists</a:t>
            </a:r>
          </a:p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NC Glossary</a:t>
            </a:r>
          </a:p>
          <a:p>
            <a:pPr algn="ctr"/>
            <a:r>
              <a:rPr lang="en-GB" sz="5400" dirty="0" smtClean="0">
                <a:solidFill>
                  <a:srgbClr val="66FF33"/>
                </a:solidFill>
              </a:rPr>
              <a:t>NC SPAG Appendices?</a:t>
            </a:r>
            <a:endParaRPr lang="en-GB" sz="54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8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65" y="546771"/>
            <a:ext cx="9717462" cy="5758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843" y="177439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Two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5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790" y="462808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D9006B"/>
                </a:solidFill>
              </a:rPr>
              <a:t>N</a:t>
            </a:r>
            <a:r>
              <a:rPr lang="en-GB" sz="5400" dirty="0" smtClean="0">
                <a:solidFill>
                  <a:srgbClr val="D9006B"/>
                </a:solidFill>
              </a:rPr>
              <a:t>oun</a:t>
            </a:r>
            <a:endParaRPr lang="en-GB" sz="5400" dirty="0">
              <a:solidFill>
                <a:srgbClr val="D900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790" y="1654522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D9006B"/>
                </a:solidFill>
              </a:rPr>
              <a:t>A noun is a person, place or thing.</a:t>
            </a:r>
            <a:endParaRPr lang="en-GB" sz="5400" dirty="0">
              <a:solidFill>
                <a:srgbClr val="D9006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39" y="2966560"/>
            <a:ext cx="6469142" cy="2829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790" y="5844561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</a:t>
            </a:r>
            <a:r>
              <a:rPr lang="en-GB" smtClean="0">
                <a:solidFill>
                  <a:srgbClr val="D9006B"/>
                </a:solidFill>
              </a:rPr>
              <a:t>Stage One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15" y="1232395"/>
            <a:ext cx="9507757" cy="3858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4" y="436728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9006B"/>
                </a:solidFill>
              </a:rPr>
              <a:t>Key Stage One</a:t>
            </a:r>
            <a:endParaRPr lang="en-GB" dirty="0">
              <a:solidFill>
                <a:srgbClr val="D90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0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5512</TotalTime>
  <Words>901</Words>
  <Application>Microsoft Office PowerPoint</Application>
  <PresentationFormat>Widescreen</PresentationFormat>
  <Paragraphs>225</Paragraphs>
  <Slides>61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Hoolihan</dc:creator>
  <cp:lastModifiedBy>Robyn Hoolihan</cp:lastModifiedBy>
  <cp:revision>32</cp:revision>
  <cp:lastPrinted>2016-09-15T14:37:42Z</cp:lastPrinted>
  <dcterms:created xsi:type="dcterms:W3CDTF">2016-08-30T18:40:11Z</dcterms:created>
  <dcterms:modified xsi:type="dcterms:W3CDTF">2016-09-15T14:37:53Z</dcterms:modified>
</cp:coreProperties>
</file>